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348" r:id="rId2"/>
    <p:sldId id="354" r:id="rId3"/>
    <p:sldId id="375" r:id="rId4"/>
    <p:sldId id="381" r:id="rId5"/>
    <p:sldId id="377" r:id="rId6"/>
    <p:sldId id="380" r:id="rId7"/>
    <p:sldId id="382" r:id="rId8"/>
    <p:sldId id="374" r:id="rId9"/>
    <p:sldId id="369" r:id="rId10"/>
    <p:sldId id="370" r:id="rId11"/>
    <p:sldId id="371" r:id="rId12"/>
    <p:sldId id="372" r:id="rId13"/>
    <p:sldId id="384" r:id="rId14"/>
    <p:sldId id="385" r:id="rId15"/>
    <p:sldId id="379" r:id="rId16"/>
    <p:sldId id="383" r:id="rId17"/>
    <p:sldId id="373" r:id="rId18"/>
    <p:sldId id="376" r:id="rId19"/>
    <p:sldId id="387" r:id="rId20"/>
    <p:sldId id="391" r:id="rId21"/>
    <p:sldId id="388" r:id="rId22"/>
    <p:sldId id="392" r:id="rId23"/>
    <p:sldId id="389" r:id="rId24"/>
    <p:sldId id="393" r:id="rId25"/>
    <p:sldId id="390" r:id="rId26"/>
    <p:sldId id="3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91030" autoAdjust="0"/>
  </p:normalViewPr>
  <p:slideViewPr>
    <p:cSldViewPr snapToGrid="0">
      <p:cViewPr varScale="1">
        <p:scale>
          <a:sx n="105" d="100"/>
          <a:sy n="105" d="100"/>
        </p:scale>
        <p:origin x="6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All</a:t>
            </a:r>
            <a:r>
              <a:rPr lang="en-US" baseline="0"/>
              <a:t> Particle before wash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Sheet1!$H$3</c:f>
              <c:strCache>
                <c:ptCount val="1"/>
                <c:pt idx="0">
                  <c:v>Before Wash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Sheet1!$I$2:$BS$2</c:f>
              <c:strCache>
                <c:ptCount val="63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142</c:v>
                </c:pt>
                <c:pt idx="19">
                  <c:v>HCR 160</c:v>
                </c:pt>
                <c:pt idx="20">
                  <c:v>10A</c:v>
                </c:pt>
                <c:pt idx="21">
                  <c:v>12A</c:v>
                </c:pt>
                <c:pt idx="22">
                  <c:v>13A</c:v>
                </c:pt>
                <c:pt idx="23">
                  <c:v>14A</c:v>
                </c:pt>
                <c:pt idx="24">
                  <c:v>24A</c:v>
                </c:pt>
                <c:pt idx="25">
                  <c:v>260A</c:v>
                </c:pt>
                <c:pt idx="26">
                  <c:v>280A</c:v>
                </c:pt>
                <c:pt idx="27">
                  <c:v>300A</c:v>
                </c:pt>
                <c:pt idx="28">
                  <c:v>745A</c:v>
                </c:pt>
                <c:pt idx="29">
                  <c:v>823A</c:v>
                </c:pt>
                <c:pt idx="30">
                  <c:v>825A</c:v>
                </c:pt>
                <c:pt idx="31">
                  <c:v>827A</c:v>
                </c:pt>
                <c:pt idx="32">
                  <c:v>830A</c:v>
                </c:pt>
                <c:pt idx="33">
                  <c:v>962A</c:v>
                </c:pt>
                <c:pt idx="34">
                  <c:v>991A</c:v>
                </c:pt>
                <c:pt idx="35">
                  <c:v>996A</c:v>
                </c:pt>
                <c:pt idx="36">
                  <c:v>1001A</c:v>
                </c:pt>
                <c:pt idx="37">
                  <c:v>1003A</c:v>
                </c:pt>
                <c:pt idx="38">
                  <c:v>1005A</c:v>
                </c:pt>
                <c:pt idx="39">
                  <c:v>1006A</c:v>
                </c:pt>
                <c:pt idx="40">
                  <c:v>1009A</c:v>
                </c:pt>
                <c:pt idx="41">
                  <c:v>1013A</c:v>
                </c:pt>
                <c:pt idx="42">
                  <c:v>1021A</c:v>
                </c:pt>
                <c:pt idx="43">
                  <c:v>2A</c:v>
                </c:pt>
                <c:pt idx="44">
                  <c:v>7A</c:v>
                </c:pt>
                <c:pt idx="45">
                  <c:v>8A</c:v>
                </c:pt>
                <c:pt idx="46">
                  <c:v>9A</c:v>
                </c:pt>
                <c:pt idx="47">
                  <c:v>11A</c:v>
                </c:pt>
                <c:pt idx="48">
                  <c:v>13A</c:v>
                </c:pt>
                <c:pt idx="49">
                  <c:v>17A</c:v>
                </c:pt>
                <c:pt idx="50">
                  <c:v>19A</c:v>
                </c:pt>
                <c:pt idx="51">
                  <c:v>24A</c:v>
                </c:pt>
                <c:pt idx="52">
                  <c:v>25A</c:v>
                </c:pt>
                <c:pt idx="53">
                  <c:v>27A</c:v>
                </c:pt>
                <c:pt idx="54">
                  <c:v>29A</c:v>
                </c:pt>
                <c:pt idx="55">
                  <c:v>30A</c:v>
                </c:pt>
                <c:pt idx="56">
                  <c:v>31A</c:v>
                </c:pt>
                <c:pt idx="57">
                  <c:v>34A</c:v>
                </c:pt>
                <c:pt idx="58">
                  <c:v>35A</c:v>
                </c:pt>
                <c:pt idx="59">
                  <c:v>41A</c:v>
                </c:pt>
                <c:pt idx="60">
                  <c:v>43A</c:v>
                </c:pt>
                <c:pt idx="61">
                  <c:v>47A</c:v>
                </c:pt>
                <c:pt idx="62">
                  <c:v>48A</c:v>
                </c:pt>
              </c:strCache>
            </c:strRef>
          </c:cat>
          <c:val>
            <c:numRef>
              <c:f>Sheet1!$I$3:$BS$3</c:f>
              <c:numCache>
                <c:formatCode>General</c:formatCode>
                <c:ptCount val="63"/>
                <c:pt idx="0">
                  <c:v>69</c:v>
                </c:pt>
                <c:pt idx="1">
                  <c:v>161</c:v>
                </c:pt>
                <c:pt idx="2">
                  <c:v>36</c:v>
                </c:pt>
                <c:pt idx="3">
                  <c:v>70</c:v>
                </c:pt>
                <c:pt idx="4">
                  <c:v>4</c:v>
                </c:pt>
                <c:pt idx="5">
                  <c:v>145</c:v>
                </c:pt>
                <c:pt idx="6">
                  <c:v>33</c:v>
                </c:pt>
                <c:pt idx="7">
                  <c:v>3</c:v>
                </c:pt>
                <c:pt idx="8">
                  <c:v>381</c:v>
                </c:pt>
                <c:pt idx="9">
                  <c:v>140</c:v>
                </c:pt>
                <c:pt idx="10">
                  <c:v>110</c:v>
                </c:pt>
                <c:pt idx="11">
                  <c:v>317</c:v>
                </c:pt>
                <c:pt idx="12">
                  <c:v>157</c:v>
                </c:pt>
                <c:pt idx="13">
                  <c:v>309</c:v>
                </c:pt>
                <c:pt idx="14">
                  <c:v>89</c:v>
                </c:pt>
                <c:pt idx="15">
                  <c:v>35</c:v>
                </c:pt>
                <c:pt idx="16">
                  <c:v>15</c:v>
                </c:pt>
                <c:pt idx="17">
                  <c:v>114</c:v>
                </c:pt>
                <c:pt idx="18">
                  <c:v>93</c:v>
                </c:pt>
                <c:pt idx="19">
                  <c:v>93</c:v>
                </c:pt>
                <c:pt idx="20">
                  <c:v>1379</c:v>
                </c:pt>
                <c:pt idx="21">
                  <c:v>605</c:v>
                </c:pt>
                <c:pt idx="22">
                  <c:v>1621</c:v>
                </c:pt>
                <c:pt idx="23">
                  <c:v>2275</c:v>
                </c:pt>
                <c:pt idx="24">
                  <c:v>1964</c:v>
                </c:pt>
                <c:pt idx="25">
                  <c:v>1047</c:v>
                </c:pt>
                <c:pt idx="26">
                  <c:v>1251</c:v>
                </c:pt>
                <c:pt idx="27">
                  <c:v>1054</c:v>
                </c:pt>
                <c:pt idx="28">
                  <c:v>2500</c:v>
                </c:pt>
                <c:pt idx="29">
                  <c:v>1077</c:v>
                </c:pt>
                <c:pt idx="30">
                  <c:v>993</c:v>
                </c:pt>
                <c:pt idx="31">
                  <c:v>1228</c:v>
                </c:pt>
                <c:pt idx="32">
                  <c:v>759</c:v>
                </c:pt>
                <c:pt idx="33">
                  <c:v>461</c:v>
                </c:pt>
                <c:pt idx="34">
                  <c:v>347</c:v>
                </c:pt>
                <c:pt idx="35">
                  <c:v>305</c:v>
                </c:pt>
                <c:pt idx="36">
                  <c:v>601</c:v>
                </c:pt>
                <c:pt idx="37">
                  <c:v>412</c:v>
                </c:pt>
                <c:pt idx="38">
                  <c:v>396</c:v>
                </c:pt>
                <c:pt idx="39">
                  <c:v>652</c:v>
                </c:pt>
                <c:pt idx="40">
                  <c:v>830</c:v>
                </c:pt>
                <c:pt idx="41">
                  <c:v>1522</c:v>
                </c:pt>
                <c:pt idx="42">
                  <c:v>816</c:v>
                </c:pt>
                <c:pt idx="43">
                  <c:v>2251</c:v>
                </c:pt>
                <c:pt idx="44">
                  <c:v>901</c:v>
                </c:pt>
                <c:pt idx="45">
                  <c:v>1842</c:v>
                </c:pt>
                <c:pt idx="46">
                  <c:v>2190</c:v>
                </c:pt>
                <c:pt idx="47">
                  <c:v>1125</c:v>
                </c:pt>
                <c:pt idx="48">
                  <c:v>501</c:v>
                </c:pt>
                <c:pt idx="49">
                  <c:v>1042</c:v>
                </c:pt>
                <c:pt idx="50">
                  <c:v>1027</c:v>
                </c:pt>
                <c:pt idx="51">
                  <c:v>525</c:v>
                </c:pt>
                <c:pt idx="52">
                  <c:v>863</c:v>
                </c:pt>
                <c:pt idx="53">
                  <c:v>712</c:v>
                </c:pt>
                <c:pt idx="54">
                  <c:v>1963</c:v>
                </c:pt>
                <c:pt idx="55">
                  <c:v>740</c:v>
                </c:pt>
                <c:pt idx="56">
                  <c:v>900</c:v>
                </c:pt>
                <c:pt idx="57">
                  <c:v>2056</c:v>
                </c:pt>
                <c:pt idx="58">
                  <c:v>1262</c:v>
                </c:pt>
                <c:pt idx="59">
                  <c:v>1222</c:v>
                </c:pt>
                <c:pt idx="60">
                  <c:v>1069</c:v>
                </c:pt>
                <c:pt idx="61">
                  <c:v>2106</c:v>
                </c:pt>
                <c:pt idx="62">
                  <c:v>787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61-4AFB-A81E-43950930068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6432543"/>
        <c:axId val="116433375"/>
      </c:barChart>
      <c:catAx>
        <c:axId val="11643254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33375"/>
        <c:crosses val="autoZero"/>
        <c:auto val="1"/>
        <c:lblAlgn val="ctr"/>
        <c:lblOffset val="100"/>
        <c:noMultiLvlLbl val="0"/>
      </c:catAx>
      <c:valAx>
        <c:axId val="11643337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432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Large Particle Before Wash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Sheet1!$H$4</c:f>
              <c:strCache>
                <c:ptCount val="1"/>
                <c:pt idx="0">
                  <c:v>Before 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Sheet1!$I$2:$BS$2</c:f>
              <c:strCache>
                <c:ptCount val="63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142</c:v>
                </c:pt>
                <c:pt idx="19">
                  <c:v>HCR 160</c:v>
                </c:pt>
                <c:pt idx="20">
                  <c:v>10A</c:v>
                </c:pt>
                <c:pt idx="21">
                  <c:v>12A</c:v>
                </c:pt>
                <c:pt idx="22">
                  <c:v>13A</c:v>
                </c:pt>
                <c:pt idx="23">
                  <c:v>14A</c:v>
                </c:pt>
                <c:pt idx="24">
                  <c:v>24A</c:v>
                </c:pt>
                <c:pt idx="25">
                  <c:v>260A</c:v>
                </c:pt>
                <c:pt idx="26">
                  <c:v>280A</c:v>
                </c:pt>
                <c:pt idx="27">
                  <c:v>300A</c:v>
                </c:pt>
                <c:pt idx="28">
                  <c:v>745A</c:v>
                </c:pt>
                <c:pt idx="29">
                  <c:v>823A</c:v>
                </c:pt>
                <c:pt idx="30">
                  <c:v>825A</c:v>
                </c:pt>
                <c:pt idx="31">
                  <c:v>827A</c:v>
                </c:pt>
                <c:pt idx="32">
                  <c:v>830A</c:v>
                </c:pt>
                <c:pt idx="33">
                  <c:v>962A</c:v>
                </c:pt>
                <c:pt idx="34">
                  <c:v>991A</c:v>
                </c:pt>
                <c:pt idx="35">
                  <c:v>996A</c:v>
                </c:pt>
                <c:pt idx="36">
                  <c:v>1001A</c:v>
                </c:pt>
                <c:pt idx="37">
                  <c:v>1003A</c:v>
                </c:pt>
                <c:pt idx="38">
                  <c:v>1005A</c:v>
                </c:pt>
                <c:pt idx="39">
                  <c:v>1006A</c:v>
                </c:pt>
                <c:pt idx="40">
                  <c:v>1009A</c:v>
                </c:pt>
                <c:pt idx="41">
                  <c:v>1013A</c:v>
                </c:pt>
                <c:pt idx="42">
                  <c:v>1021A</c:v>
                </c:pt>
                <c:pt idx="43">
                  <c:v>2A</c:v>
                </c:pt>
                <c:pt idx="44">
                  <c:v>7A</c:v>
                </c:pt>
                <c:pt idx="45">
                  <c:v>8A</c:v>
                </c:pt>
                <c:pt idx="46">
                  <c:v>9A</c:v>
                </c:pt>
                <c:pt idx="47">
                  <c:v>11A</c:v>
                </c:pt>
                <c:pt idx="48">
                  <c:v>13A</c:v>
                </c:pt>
                <c:pt idx="49">
                  <c:v>17A</c:v>
                </c:pt>
                <c:pt idx="50">
                  <c:v>19A</c:v>
                </c:pt>
                <c:pt idx="51">
                  <c:v>24A</c:v>
                </c:pt>
                <c:pt idx="52">
                  <c:v>25A</c:v>
                </c:pt>
                <c:pt idx="53">
                  <c:v>27A</c:v>
                </c:pt>
                <c:pt idx="54">
                  <c:v>29A</c:v>
                </c:pt>
                <c:pt idx="55">
                  <c:v>30A</c:v>
                </c:pt>
                <c:pt idx="56">
                  <c:v>31A</c:v>
                </c:pt>
                <c:pt idx="57">
                  <c:v>34A</c:v>
                </c:pt>
                <c:pt idx="58">
                  <c:v>35A</c:v>
                </c:pt>
                <c:pt idx="59">
                  <c:v>41A</c:v>
                </c:pt>
                <c:pt idx="60">
                  <c:v>43A</c:v>
                </c:pt>
                <c:pt idx="61">
                  <c:v>47A</c:v>
                </c:pt>
                <c:pt idx="62">
                  <c:v>48A</c:v>
                </c:pt>
              </c:strCache>
            </c:strRef>
          </c:cat>
          <c:val>
            <c:numRef>
              <c:f>Sheet1!$I$4:$BS$4</c:f>
              <c:numCache>
                <c:formatCode>General</c:formatCode>
                <c:ptCount val="63"/>
                <c:pt idx="0">
                  <c:v>19</c:v>
                </c:pt>
                <c:pt idx="1">
                  <c:v>63</c:v>
                </c:pt>
                <c:pt idx="2">
                  <c:v>15</c:v>
                </c:pt>
                <c:pt idx="3">
                  <c:v>28</c:v>
                </c:pt>
                <c:pt idx="4">
                  <c:v>3</c:v>
                </c:pt>
                <c:pt idx="5">
                  <c:v>44</c:v>
                </c:pt>
                <c:pt idx="6">
                  <c:v>8</c:v>
                </c:pt>
                <c:pt idx="7">
                  <c:v>0</c:v>
                </c:pt>
                <c:pt idx="8">
                  <c:v>55</c:v>
                </c:pt>
                <c:pt idx="9">
                  <c:v>67</c:v>
                </c:pt>
                <c:pt idx="10">
                  <c:v>24</c:v>
                </c:pt>
                <c:pt idx="11">
                  <c:v>229</c:v>
                </c:pt>
                <c:pt idx="12">
                  <c:v>36</c:v>
                </c:pt>
                <c:pt idx="13">
                  <c:v>35</c:v>
                </c:pt>
                <c:pt idx="14">
                  <c:v>35</c:v>
                </c:pt>
                <c:pt idx="15">
                  <c:v>13</c:v>
                </c:pt>
                <c:pt idx="16">
                  <c:v>5</c:v>
                </c:pt>
                <c:pt idx="17">
                  <c:v>36</c:v>
                </c:pt>
                <c:pt idx="18">
                  <c:v>27</c:v>
                </c:pt>
                <c:pt idx="19">
                  <c:v>25</c:v>
                </c:pt>
                <c:pt idx="20">
                  <c:v>561</c:v>
                </c:pt>
                <c:pt idx="21">
                  <c:v>143</c:v>
                </c:pt>
                <c:pt idx="22">
                  <c:v>781</c:v>
                </c:pt>
                <c:pt idx="23">
                  <c:v>896</c:v>
                </c:pt>
                <c:pt idx="24">
                  <c:v>967</c:v>
                </c:pt>
                <c:pt idx="25">
                  <c:v>445</c:v>
                </c:pt>
                <c:pt idx="26">
                  <c:v>433</c:v>
                </c:pt>
                <c:pt idx="27">
                  <c:v>362</c:v>
                </c:pt>
                <c:pt idx="28">
                  <c:v>1250</c:v>
                </c:pt>
                <c:pt idx="29">
                  <c:v>507</c:v>
                </c:pt>
                <c:pt idx="30">
                  <c:v>95</c:v>
                </c:pt>
                <c:pt idx="31">
                  <c:v>480</c:v>
                </c:pt>
                <c:pt idx="32">
                  <c:v>284</c:v>
                </c:pt>
                <c:pt idx="33">
                  <c:v>200</c:v>
                </c:pt>
                <c:pt idx="34">
                  <c:v>69</c:v>
                </c:pt>
                <c:pt idx="35">
                  <c:v>156</c:v>
                </c:pt>
                <c:pt idx="36">
                  <c:v>110</c:v>
                </c:pt>
                <c:pt idx="37">
                  <c:v>114</c:v>
                </c:pt>
                <c:pt idx="38">
                  <c:v>171</c:v>
                </c:pt>
                <c:pt idx="39">
                  <c:v>274</c:v>
                </c:pt>
                <c:pt idx="40">
                  <c:v>159</c:v>
                </c:pt>
                <c:pt idx="41">
                  <c:v>458</c:v>
                </c:pt>
                <c:pt idx="42">
                  <c:v>285</c:v>
                </c:pt>
                <c:pt idx="43">
                  <c:v>185</c:v>
                </c:pt>
                <c:pt idx="44">
                  <c:v>600</c:v>
                </c:pt>
                <c:pt idx="45">
                  <c:v>887</c:v>
                </c:pt>
                <c:pt idx="46">
                  <c:v>1050</c:v>
                </c:pt>
                <c:pt idx="47">
                  <c:v>463</c:v>
                </c:pt>
                <c:pt idx="48">
                  <c:v>132</c:v>
                </c:pt>
                <c:pt idx="49">
                  <c:v>329</c:v>
                </c:pt>
                <c:pt idx="50">
                  <c:v>145</c:v>
                </c:pt>
                <c:pt idx="51">
                  <c:v>188</c:v>
                </c:pt>
                <c:pt idx="52">
                  <c:v>247</c:v>
                </c:pt>
                <c:pt idx="53">
                  <c:v>375</c:v>
                </c:pt>
                <c:pt idx="54">
                  <c:v>935</c:v>
                </c:pt>
                <c:pt idx="55">
                  <c:v>246</c:v>
                </c:pt>
                <c:pt idx="56">
                  <c:v>200</c:v>
                </c:pt>
                <c:pt idx="57">
                  <c:v>1457</c:v>
                </c:pt>
                <c:pt idx="58">
                  <c:v>589</c:v>
                </c:pt>
                <c:pt idx="59">
                  <c:v>200</c:v>
                </c:pt>
                <c:pt idx="60">
                  <c:v>364</c:v>
                </c:pt>
                <c:pt idx="61">
                  <c:v>913</c:v>
                </c:pt>
                <c:pt idx="62">
                  <c:v>165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2B-4855-851A-E7ACE7CA6CB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4856255"/>
        <c:axId val="274855839"/>
      </c:barChart>
      <c:catAx>
        <c:axId val="27485625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855839"/>
        <c:crosses val="autoZero"/>
        <c:auto val="1"/>
        <c:lblAlgn val="ctr"/>
        <c:lblOffset val="100"/>
        <c:noMultiLvlLbl val="0"/>
      </c:catAx>
      <c:valAx>
        <c:axId val="274855839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856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Exosomes before wash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Sheet1!$H$5</c:f>
              <c:strCache>
                <c:ptCount val="1"/>
                <c:pt idx="0">
                  <c:v>Before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Sheet1!$I$2:$BS$2</c:f>
              <c:strCache>
                <c:ptCount val="63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142</c:v>
                </c:pt>
                <c:pt idx="19">
                  <c:v>HCR 160</c:v>
                </c:pt>
                <c:pt idx="20">
                  <c:v>10A</c:v>
                </c:pt>
                <c:pt idx="21">
                  <c:v>12A</c:v>
                </c:pt>
                <c:pt idx="22">
                  <c:v>13A</c:v>
                </c:pt>
                <c:pt idx="23">
                  <c:v>14A</c:v>
                </c:pt>
                <c:pt idx="24">
                  <c:v>24A</c:v>
                </c:pt>
                <c:pt idx="25">
                  <c:v>260A</c:v>
                </c:pt>
                <c:pt idx="26">
                  <c:v>280A</c:v>
                </c:pt>
                <c:pt idx="27">
                  <c:v>300A</c:v>
                </c:pt>
                <c:pt idx="28">
                  <c:v>745A</c:v>
                </c:pt>
                <c:pt idx="29">
                  <c:v>823A</c:v>
                </c:pt>
                <c:pt idx="30">
                  <c:v>825A</c:v>
                </c:pt>
                <c:pt idx="31">
                  <c:v>827A</c:v>
                </c:pt>
                <c:pt idx="32">
                  <c:v>830A</c:v>
                </c:pt>
                <c:pt idx="33">
                  <c:v>962A</c:v>
                </c:pt>
                <c:pt idx="34">
                  <c:v>991A</c:v>
                </c:pt>
                <c:pt idx="35">
                  <c:v>996A</c:v>
                </c:pt>
                <c:pt idx="36">
                  <c:v>1001A</c:v>
                </c:pt>
                <c:pt idx="37">
                  <c:v>1003A</c:v>
                </c:pt>
                <c:pt idx="38">
                  <c:v>1005A</c:v>
                </c:pt>
                <c:pt idx="39">
                  <c:v>1006A</c:v>
                </c:pt>
                <c:pt idx="40">
                  <c:v>1009A</c:v>
                </c:pt>
                <c:pt idx="41">
                  <c:v>1013A</c:v>
                </c:pt>
                <c:pt idx="42">
                  <c:v>1021A</c:v>
                </c:pt>
                <c:pt idx="43">
                  <c:v>2A</c:v>
                </c:pt>
                <c:pt idx="44">
                  <c:v>7A</c:v>
                </c:pt>
                <c:pt idx="45">
                  <c:v>8A</c:v>
                </c:pt>
                <c:pt idx="46">
                  <c:v>9A</c:v>
                </c:pt>
                <c:pt idx="47">
                  <c:v>11A</c:v>
                </c:pt>
                <c:pt idx="48">
                  <c:v>13A</c:v>
                </c:pt>
                <c:pt idx="49">
                  <c:v>17A</c:v>
                </c:pt>
                <c:pt idx="50">
                  <c:v>19A</c:v>
                </c:pt>
                <c:pt idx="51">
                  <c:v>24A</c:v>
                </c:pt>
                <c:pt idx="52">
                  <c:v>25A</c:v>
                </c:pt>
                <c:pt idx="53">
                  <c:v>27A</c:v>
                </c:pt>
                <c:pt idx="54">
                  <c:v>29A</c:v>
                </c:pt>
                <c:pt idx="55">
                  <c:v>30A</c:v>
                </c:pt>
                <c:pt idx="56">
                  <c:v>31A</c:v>
                </c:pt>
                <c:pt idx="57">
                  <c:v>34A</c:v>
                </c:pt>
                <c:pt idx="58">
                  <c:v>35A</c:v>
                </c:pt>
                <c:pt idx="59">
                  <c:v>41A</c:v>
                </c:pt>
                <c:pt idx="60">
                  <c:v>43A</c:v>
                </c:pt>
                <c:pt idx="61">
                  <c:v>47A</c:v>
                </c:pt>
                <c:pt idx="62">
                  <c:v>48A</c:v>
                </c:pt>
              </c:strCache>
            </c:strRef>
          </c:cat>
          <c:val>
            <c:numRef>
              <c:f>Sheet1!$I$5:$BS$5</c:f>
              <c:numCache>
                <c:formatCode>General</c:formatCode>
                <c:ptCount val="63"/>
                <c:pt idx="0">
                  <c:v>50</c:v>
                </c:pt>
                <c:pt idx="1">
                  <c:v>98</c:v>
                </c:pt>
                <c:pt idx="2">
                  <c:v>21</c:v>
                </c:pt>
                <c:pt idx="3">
                  <c:v>42</c:v>
                </c:pt>
                <c:pt idx="4">
                  <c:v>1</c:v>
                </c:pt>
                <c:pt idx="5">
                  <c:v>101</c:v>
                </c:pt>
                <c:pt idx="6">
                  <c:v>25</c:v>
                </c:pt>
                <c:pt idx="7">
                  <c:v>3</c:v>
                </c:pt>
                <c:pt idx="8">
                  <c:v>326</c:v>
                </c:pt>
                <c:pt idx="9">
                  <c:v>73</c:v>
                </c:pt>
                <c:pt idx="10">
                  <c:v>86</c:v>
                </c:pt>
                <c:pt idx="11">
                  <c:v>88</c:v>
                </c:pt>
                <c:pt idx="12">
                  <c:v>121</c:v>
                </c:pt>
                <c:pt idx="13">
                  <c:v>274</c:v>
                </c:pt>
                <c:pt idx="14">
                  <c:v>54</c:v>
                </c:pt>
                <c:pt idx="15">
                  <c:v>22</c:v>
                </c:pt>
                <c:pt idx="16">
                  <c:v>10</c:v>
                </c:pt>
                <c:pt idx="17">
                  <c:v>78</c:v>
                </c:pt>
                <c:pt idx="18">
                  <c:v>66</c:v>
                </c:pt>
                <c:pt idx="19">
                  <c:v>68</c:v>
                </c:pt>
                <c:pt idx="20">
                  <c:v>818</c:v>
                </c:pt>
                <c:pt idx="21">
                  <c:v>462</c:v>
                </c:pt>
                <c:pt idx="22">
                  <c:v>840</c:v>
                </c:pt>
                <c:pt idx="23">
                  <c:v>1379</c:v>
                </c:pt>
                <c:pt idx="24">
                  <c:v>997</c:v>
                </c:pt>
                <c:pt idx="25">
                  <c:v>602</c:v>
                </c:pt>
                <c:pt idx="26">
                  <c:v>818</c:v>
                </c:pt>
                <c:pt idx="27">
                  <c:v>692</c:v>
                </c:pt>
                <c:pt idx="28">
                  <c:v>1250</c:v>
                </c:pt>
                <c:pt idx="29">
                  <c:v>570</c:v>
                </c:pt>
                <c:pt idx="30">
                  <c:v>898</c:v>
                </c:pt>
                <c:pt idx="31">
                  <c:v>748</c:v>
                </c:pt>
                <c:pt idx="32">
                  <c:v>475</c:v>
                </c:pt>
                <c:pt idx="33">
                  <c:v>261</c:v>
                </c:pt>
                <c:pt idx="34">
                  <c:v>278</c:v>
                </c:pt>
                <c:pt idx="35">
                  <c:v>149</c:v>
                </c:pt>
                <c:pt idx="36">
                  <c:v>491</c:v>
                </c:pt>
                <c:pt idx="37">
                  <c:v>298</c:v>
                </c:pt>
                <c:pt idx="38">
                  <c:v>225</c:v>
                </c:pt>
                <c:pt idx="39">
                  <c:v>378</c:v>
                </c:pt>
                <c:pt idx="40">
                  <c:v>671</c:v>
                </c:pt>
                <c:pt idx="41">
                  <c:v>1064</c:v>
                </c:pt>
                <c:pt idx="42">
                  <c:v>531</c:v>
                </c:pt>
                <c:pt idx="43">
                  <c:v>2066</c:v>
                </c:pt>
                <c:pt idx="44">
                  <c:v>301</c:v>
                </c:pt>
                <c:pt idx="45">
                  <c:v>955</c:v>
                </c:pt>
                <c:pt idx="46">
                  <c:v>1140</c:v>
                </c:pt>
                <c:pt idx="47">
                  <c:v>663</c:v>
                </c:pt>
                <c:pt idx="48">
                  <c:v>369</c:v>
                </c:pt>
                <c:pt idx="49">
                  <c:v>653</c:v>
                </c:pt>
                <c:pt idx="50">
                  <c:v>882</c:v>
                </c:pt>
                <c:pt idx="51">
                  <c:v>337</c:v>
                </c:pt>
                <c:pt idx="52">
                  <c:v>616</c:v>
                </c:pt>
                <c:pt idx="53">
                  <c:v>347</c:v>
                </c:pt>
                <c:pt idx="54">
                  <c:v>1028</c:v>
                </c:pt>
                <c:pt idx="55">
                  <c:v>494</c:v>
                </c:pt>
                <c:pt idx="56">
                  <c:v>790</c:v>
                </c:pt>
                <c:pt idx="57">
                  <c:v>644</c:v>
                </c:pt>
                <c:pt idx="58">
                  <c:v>673</c:v>
                </c:pt>
                <c:pt idx="59">
                  <c:v>1022</c:v>
                </c:pt>
                <c:pt idx="60">
                  <c:v>705</c:v>
                </c:pt>
                <c:pt idx="61">
                  <c:v>1193</c:v>
                </c:pt>
                <c:pt idx="62">
                  <c:v>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D6-4B38-BD5D-B0F87BFC82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43191919"/>
        <c:axId val="743192335"/>
      </c:barChart>
      <c:catAx>
        <c:axId val="7431919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192335"/>
        <c:crosses val="autoZero"/>
        <c:auto val="1"/>
        <c:lblAlgn val="ctr"/>
        <c:lblOffset val="100"/>
        <c:noMultiLvlLbl val="0"/>
      </c:catAx>
      <c:valAx>
        <c:axId val="74319233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31919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Exosomes After Wash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Sheet1!$H$6</c:f>
              <c:strCache>
                <c:ptCount val="1"/>
                <c:pt idx="0">
                  <c:v>After Wash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Sheet1!$I$2:$BS$2</c:f>
              <c:strCache>
                <c:ptCount val="63"/>
                <c:pt idx="0">
                  <c:v>HCR 001</c:v>
                </c:pt>
                <c:pt idx="1">
                  <c:v>HCR 002</c:v>
                </c:pt>
                <c:pt idx="2">
                  <c:v>HCR 055</c:v>
                </c:pt>
                <c:pt idx="3">
                  <c:v>HCR 072</c:v>
                </c:pt>
                <c:pt idx="4">
                  <c:v>HCR 083</c:v>
                </c:pt>
                <c:pt idx="5">
                  <c:v>HCR 087</c:v>
                </c:pt>
                <c:pt idx="6">
                  <c:v>HCR 153</c:v>
                </c:pt>
                <c:pt idx="7">
                  <c:v>HCR 154</c:v>
                </c:pt>
                <c:pt idx="8">
                  <c:v>HCR 155</c:v>
                </c:pt>
                <c:pt idx="9">
                  <c:v>HCR 156</c:v>
                </c:pt>
                <c:pt idx="10">
                  <c:v>HCR 157</c:v>
                </c:pt>
                <c:pt idx="11">
                  <c:v>HCR 158</c:v>
                </c:pt>
                <c:pt idx="12">
                  <c:v>HCR 161</c:v>
                </c:pt>
                <c:pt idx="13">
                  <c:v>HCR 164</c:v>
                </c:pt>
                <c:pt idx="14">
                  <c:v>HCR 5</c:v>
                </c:pt>
                <c:pt idx="15">
                  <c:v>HCR 6</c:v>
                </c:pt>
                <c:pt idx="16">
                  <c:v>HCR 28</c:v>
                </c:pt>
                <c:pt idx="17">
                  <c:v>HCR 140</c:v>
                </c:pt>
                <c:pt idx="18">
                  <c:v>HCR 142</c:v>
                </c:pt>
                <c:pt idx="19">
                  <c:v>HCR 160</c:v>
                </c:pt>
                <c:pt idx="20">
                  <c:v>10A</c:v>
                </c:pt>
                <c:pt idx="21">
                  <c:v>12A</c:v>
                </c:pt>
                <c:pt idx="22">
                  <c:v>13A</c:v>
                </c:pt>
                <c:pt idx="23">
                  <c:v>14A</c:v>
                </c:pt>
                <c:pt idx="24">
                  <c:v>24A</c:v>
                </c:pt>
                <c:pt idx="25">
                  <c:v>260A</c:v>
                </c:pt>
                <c:pt idx="26">
                  <c:v>280A</c:v>
                </c:pt>
                <c:pt idx="27">
                  <c:v>300A</c:v>
                </c:pt>
                <c:pt idx="28">
                  <c:v>745A</c:v>
                </c:pt>
                <c:pt idx="29">
                  <c:v>823A</c:v>
                </c:pt>
                <c:pt idx="30">
                  <c:v>825A</c:v>
                </c:pt>
                <c:pt idx="31">
                  <c:v>827A</c:v>
                </c:pt>
                <c:pt idx="32">
                  <c:v>830A</c:v>
                </c:pt>
                <c:pt idx="33">
                  <c:v>962A</c:v>
                </c:pt>
                <c:pt idx="34">
                  <c:v>991A</c:v>
                </c:pt>
                <c:pt idx="35">
                  <c:v>996A</c:v>
                </c:pt>
                <c:pt idx="36">
                  <c:v>1001A</c:v>
                </c:pt>
                <c:pt idx="37">
                  <c:v>1003A</c:v>
                </c:pt>
                <c:pt idx="38">
                  <c:v>1005A</c:v>
                </c:pt>
                <c:pt idx="39">
                  <c:v>1006A</c:v>
                </c:pt>
                <c:pt idx="40">
                  <c:v>1009A</c:v>
                </c:pt>
                <c:pt idx="41">
                  <c:v>1013A</c:v>
                </c:pt>
                <c:pt idx="42">
                  <c:v>1021A</c:v>
                </c:pt>
                <c:pt idx="43">
                  <c:v>2A</c:v>
                </c:pt>
                <c:pt idx="44">
                  <c:v>7A</c:v>
                </c:pt>
                <c:pt idx="45">
                  <c:v>8A</c:v>
                </c:pt>
                <c:pt idx="46">
                  <c:v>9A</c:v>
                </c:pt>
                <c:pt idx="47">
                  <c:v>11A</c:v>
                </c:pt>
                <c:pt idx="48">
                  <c:v>13A</c:v>
                </c:pt>
                <c:pt idx="49">
                  <c:v>17A</c:v>
                </c:pt>
                <c:pt idx="50">
                  <c:v>19A</c:v>
                </c:pt>
                <c:pt idx="51">
                  <c:v>24A</c:v>
                </c:pt>
                <c:pt idx="52">
                  <c:v>25A</c:v>
                </c:pt>
                <c:pt idx="53">
                  <c:v>27A</c:v>
                </c:pt>
                <c:pt idx="54">
                  <c:v>29A</c:v>
                </c:pt>
                <c:pt idx="55">
                  <c:v>30A</c:v>
                </c:pt>
                <c:pt idx="56">
                  <c:v>31A</c:v>
                </c:pt>
                <c:pt idx="57">
                  <c:v>34A</c:v>
                </c:pt>
                <c:pt idx="58">
                  <c:v>35A</c:v>
                </c:pt>
                <c:pt idx="59">
                  <c:v>41A</c:v>
                </c:pt>
                <c:pt idx="60">
                  <c:v>43A</c:v>
                </c:pt>
                <c:pt idx="61">
                  <c:v>47A</c:v>
                </c:pt>
                <c:pt idx="62">
                  <c:v>48A</c:v>
                </c:pt>
              </c:strCache>
            </c:strRef>
          </c:cat>
          <c:val>
            <c:numRef>
              <c:f>Sheet1!$I$6:$BS$6</c:f>
              <c:numCache>
                <c:formatCode>General</c:formatCode>
                <c:ptCount val="63"/>
                <c:pt idx="0">
                  <c:v>22</c:v>
                </c:pt>
                <c:pt idx="1">
                  <c:v>74</c:v>
                </c:pt>
                <c:pt idx="2">
                  <c:v>5</c:v>
                </c:pt>
                <c:pt idx="3">
                  <c:v>8</c:v>
                </c:pt>
                <c:pt idx="4">
                  <c:v>1</c:v>
                </c:pt>
                <c:pt idx="5">
                  <c:v>37</c:v>
                </c:pt>
                <c:pt idx="6">
                  <c:v>3</c:v>
                </c:pt>
                <c:pt idx="7">
                  <c:v>2</c:v>
                </c:pt>
                <c:pt idx="8">
                  <c:v>17.333333333333332</c:v>
                </c:pt>
                <c:pt idx="9">
                  <c:v>8</c:v>
                </c:pt>
                <c:pt idx="10">
                  <c:v>12.333333333333334</c:v>
                </c:pt>
                <c:pt idx="11">
                  <c:v>17.333333333333332</c:v>
                </c:pt>
                <c:pt idx="12">
                  <c:v>25</c:v>
                </c:pt>
                <c:pt idx="13">
                  <c:v>0</c:v>
                </c:pt>
                <c:pt idx="14">
                  <c:v>18</c:v>
                </c:pt>
                <c:pt idx="15">
                  <c:v>7</c:v>
                </c:pt>
                <c:pt idx="16">
                  <c:v>5</c:v>
                </c:pt>
                <c:pt idx="17">
                  <c:v>33</c:v>
                </c:pt>
                <c:pt idx="18">
                  <c:v>28</c:v>
                </c:pt>
                <c:pt idx="19">
                  <c:v>46</c:v>
                </c:pt>
                <c:pt idx="20">
                  <c:v>325</c:v>
                </c:pt>
                <c:pt idx="21">
                  <c:v>142.66666666666666</c:v>
                </c:pt>
                <c:pt idx="22">
                  <c:v>195</c:v>
                </c:pt>
                <c:pt idx="23">
                  <c:v>776</c:v>
                </c:pt>
                <c:pt idx="24">
                  <c:v>337</c:v>
                </c:pt>
                <c:pt idx="25">
                  <c:v>356</c:v>
                </c:pt>
                <c:pt idx="26">
                  <c:v>156.33333333333334</c:v>
                </c:pt>
                <c:pt idx="27">
                  <c:v>328</c:v>
                </c:pt>
                <c:pt idx="28">
                  <c:v>565.33333333333337</c:v>
                </c:pt>
                <c:pt idx="29">
                  <c:v>293</c:v>
                </c:pt>
                <c:pt idx="30">
                  <c:v>71.666666666666671</c:v>
                </c:pt>
                <c:pt idx="31">
                  <c:v>155.33333333333334</c:v>
                </c:pt>
                <c:pt idx="32">
                  <c:v>263.66666666666669</c:v>
                </c:pt>
                <c:pt idx="33">
                  <c:v>72</c:v>
                </c:pt>
                <c:pt idx="34">
                  <c:v>120</c:v>
                </c:pt>
                <c:pt idx="35">
                  <c:v>136</c:v>
                </c:pt>
                <c:pt idx="36">
                  <c:v>394</c:v>
                </c:pt>
                <c:pt idx="37">
                  <c:v>289</c:v>
                </c:pt>
                <c:pt idx="38">
                  <c:v>105</c:v>
                </c:pt>
                <c:pt idx="39">
                  <c:v>201</c:v>
                </c:pt>
                <c:pt idx="40">
                  <c:v>404</c:v>
                </c:pt>
                <c:pt idx="41">
                  <c:v>302</c:v>
                </c:pt>
                <c:pt idx="42">
                  <c:v>208</c:v>
                </c:pt>
                <c:pt idx="43">
                  <c:v>1048</c:v>
                </c:pt>
                <c:pt idx="44">
                  <c:v>135</c:v>
                </c:pt>
                <c:pt idx="45">
                  <c:v>221</c:v>
                </c:pt>
                <c:pt idx="46">
                  <c:v>454</c:v>
                </c:pt>
                <c:pt idx="47">
                  <c:v>333</c:v>
                </c:pt>
                <c:pt idx="48">
                  <c:v>129</c:v>
                </c:pt>
                <c:pt idx="49">
                  <c:v>104</c:v>
                </c:pt>
                <c:pt idx="50">
                  <c:v>362</c:v>
                </c:pt>
                <c:pt idx="51">
                  <c:v>109</c:v>
                </c:pt>
                <c:pt idx="52">
                  <c:v>166</c:v>
                </c:pt>
                <c:pt idx="53">
                  <c:v>184</c:v>
                </c:pt>
                <c:pt idx="54">
                  <c:v>247</c:v>
                </c:pt>
                <c:pt idx="55">
                  <c:v>129</c:v>
                </c:pt>
                <c:pt idx="56">
                  <c:v>303</c:v>
                </c:pt>
                <c:pt idx="57">
                  <c:v>154</c:v>
                </c:pt>
                <c:pt idx="58">
                  <c:v>105</c:v>
                </c:pt>
                <c:pt idx="59">
                  <c:v>110</c:v>
                </c:pt>
                <c:pt idx="60">
                  <c:v>266</c:v>
                </c:pt>
                <c:pt idx="61">
                  <c:v>357</c:v>
                </c:pt>
                <c:pt idx="62">
                  <c:v>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31-4F26-B5D4-97D85EACB1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36771295"/>
        <c:axId val="636788351"/>
      </c:barChart>
      <c:catAx>
        <c:axId val="636771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Plasma Sample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788351"/>
        <c:crosses val="autoZero"/>
        <c:auto val="1"/>
        <c:lblAlgn val="ctr"/>
        <c:lblOffset val="100"/>
        <c:noMultiLvlLbl val="0"/>
      </c:catAx>
      <c:valAx>
        <c:axId val="63678835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Particle 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771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19451-6B3C-42B5-B2C0-7848D9B03D98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61B45-ECD3-4E04-812E-A90DA863E8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75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56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85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68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0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34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3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06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48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861B45-ECD3-4E04-812E-A90DA863E8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5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86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63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4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87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4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37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1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04077-7B77-4E6D-9097-3D3FB155D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32B07-963F-41CD-8A1A-CC0B3C02C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A9FFF-038E-4346-B5DC-0A836DBEE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0FB3B-9497-4388-8CDF-DDD28C04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79A4D-EADD-4FBA-AD07-E5110E904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0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73760-ED02-4560-8F16-2912C723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6D5DC-1CC7-4E32-8EDB-390E27D47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A43B9-47C7-4FB8-982A-536BF6FA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96122-21F8-4CF4-B81D-5DA77002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87839-6897-4789-B50E-C999F57E3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9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9F88A8-34DE-44A0-B13D-F6F796DA0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2E8CB-93D3-4EC5-8084-F2D54E9AE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1AF8E-7499-4DFC-B929-D9E7B53DB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7FDBA-7EEF-4D7F-9A50-D1795A6F7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50C8E-03D1-41A2-9795-47795448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5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2207A-3BB3-4E49-97DA-6D96509A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20513-0ECF-4195-B66B-6395AEFA5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5353A-F3ED-4380-9EBA-1034B615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CC00-0BF5-4C85-8AFA-CB1322BF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D2BD8-D238-48FC-8B30-EF524F149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6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9062-C589-405E-8035-5FA00EB07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58161-EFD0-470D-AAC3-385E7434B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694B-43BC-48E3-8981-6CD1282DF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E8B75-0BAA-4E37-988F-E7C319EA9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E9D8B-4C97-4F2F-9DD3-93F1032BA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3ACB-B301-4813-A695-3EE826D64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B3F8-55F8-4CFD-B3ED-554EB6150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3B64F-6CCA-462D-A4BF-199CA5095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0B291D-3894-45A9-BD1A-6040F72F3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83005-B5E3-47B1-AA60-C3AB8226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795CFB-3A82-44E1-990A-4093D2D8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1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AEFA-6099-4857-BE4D-851CC10E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99D0C-6D18-42E9-A4CD-DAB75A87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EBF8C-3023-4379-AA07-709D7CB8B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04E26B-D8FF-425E-94B1-5C1F7EF59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454D26-7D8A-4959-B8C7-E57B0B5C2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4B1EC-FE70-40C9-9A0B-F5F440984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33357E-4BFE-450D-A2E9-E18554D7B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AEDCD9-EFC5-4749-8A75-28C0179A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6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3156-134F-4DAA-B454-4CE47170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ECF653-2426-4D2D-A5E8-41B3ECB1F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65105A-8193-47B9-8777-D37464E26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C115D-56F1-450B-8524-B8E92DF88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90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256743-6274-4A1C-B715-294F83816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73471D-8CD2-4B59-803C-D17ECD806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47D02-7889-4563-A915-741AE275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336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C8A05-2F13-4DD2-8558-B78E4AB53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89248-867D-4997-A7B7-0511F5C50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CA9A8F-9AB8-4D35-9217-B20298ABE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0E8F55-E7B3-4ED3-B25F-7EE1CD31D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15A1A-BF01-41E7-BCA6-A66B68F2D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F40CA-4F00-45EC-AA62-FE6F1D02E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6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3C826-0F65-4CD5-9D25-96E6F8BD5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DD66EC-B44E-4720-B03C-69DE21CA3D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08A4F-F93E-4B3A-8722-DEE691D76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9D80B-1C6E-4E6F-8747-F5619133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E29F7-339C-4197-949B-974FE44D5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3B57F-A002-4250-A218-6DCA542D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4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91F69F-AFB1-488C-8903-B2448CD6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69D901-C94D-4C26-9D34-13DF42859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4B22C-3D78-40C4-A21D-D6418F931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19D83-14C1-47D8-B3A9-B1911106345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A23B0-DD8D-4D7A-A949-8D54EFFA1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FD1A3-5392-4490-90DD-53AFE1EEA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36CD1-5086-47D2-8DE4-599EB2BCD2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8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microsoft.com/office/2007/relationships/hdphoto" Target="../media/hdphoto8.wdp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tif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5" Type="http://schemas.openxmlformats.org/officeDocument/2006/relationships/image" Target="../media/image40.png"/><Relationship Id="rId4" Type="http://schemas.microsoft.com/office/2007/relationships/hdphoto" Target="../media/hdphoto1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14.wdp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tif"/><Relationship Id="rId4" Type="http://schemas.microsoft.com/office/2007/relationships/hdphoto" Target="../media/hdphoto15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A2A5E-2833-4E17-841A-D18D3720A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082" y="1840820"/>
            <a:ext cx="1005529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Monitoring particle and exosome count of cancer patient plasma </a:t>
            </a:r>
            <a:br>
              <a:rPr lang="en-US" dirty="0"/>
            </a:br>
            <a:r>
              <a:rPr lang="en-US" u="sng" dirty="0"/>
              <a:t>pre-treatment</a:t>
            </a:r>
          </a:p>
        </p:txBody>
      </p:sp>
    </p:spTree>
    <p:extLst>
      <p:ext uri="{BB962C8B-B14F-4D97-AF65-F5344CB8AC3E}">
        <p14:creationId xmlns:p14="http://schemas.microsoft.com/office/powerpoint/2010/main" val="595157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0B3195-76B9-4BF7-BD9C-4E9B8BB94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39" t="4166" r="55136" b="3994"/>
          <a:stretch/>
        </p:blipFill>
        <p:spPr>
          <a:xfrm>
            <a:off x="8404171" y="2333972"/>
            <a:ext cx="3360088" cy="340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DF93AE-00EF-4457-AE41-EAE7354DA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50" y="2320174"/>
            <a:ext cx="3365803" cy="34008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0737-29A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1963 (935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247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higher than CI of stage 3 (500-1200)</a:t>
            </a:r>
          </a:p>
          <a:p>
            <a:r>
              <a:rPr lang="en-US" dirty="0"/>
              <a:t>           After wash count matches the CI for stage 3 (155-304)	</a:t>
            </a:r>
          </a:p>
          <a:p>
            <a:r>
              <a:rPr lang="en-US" dirty="0"/>
              <a:t>Note: 9 %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8E1696-AFFF-4292-940D-2B944BC829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44" t="18802" r="58750" b="9929"/>
          <a:stretch/>
        </p:blipFill>
        <p:spPr>
          <a:xfrm>
            <a:off x="94591" y="2225158"/>
            <a:ext cx="4354757" cy="35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24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rs in the night sky&#10;&#10;Description automatically generated with medium confidence">
            <a:extLst>
              <a:ext uri="{FF2B5EF4-FFF2-40B4-BE49-F238E27FC236}">
                <a16:creationId xmlns:a16="http://schemas.microsoft.com/office/drawing/2014/main" id="{F8C46405-6E52-4BD7-8382-C44E76875B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56" y="2284476"/>
            <a:ext cx="3365803" cy="3400803"/>
          </a:xfrm>
          <a:prstGeom prst="rect">
            <a:avLst/>
          </a:prstGeom>
        </p:spPr>
      </p:pic>
      <p:pic>
        <p:nvPicPr>
          <p:cNvPr id="4" name="Picture 3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1B36A955-46F8-4CA9-BB93-1501F8BA53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37" y="2284476"/>
            <a:ext cx="3365803" cy="34008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0737-30A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740 (246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3 (500-1200)</a:t>
            </a:r>
          </a:p>
          <a:p>
            <a:r>
              <a:rPr lang="en-US" dirty="0"/>
              <a:t>           After wash count slightly lower than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8BB39-687E-41FB-8585-30E7447830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66" t="17934" r="59375" b="12027"/>
          <a:stretch/>
        </p:blipFill>
        <p:spPr>
          <a:xfrm>
            <a:off x="327527" y="2216213"/>
            <a:ext cx="4161994" cy="34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20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light, outdoor object, star&#10;&#10;Description automatically generated">
            <a:extLst>
              <a:ext uri="{FF2B5EF4-FFF2-40B4-BE49-F238E27FC236}">
                <a16:creationId xmlns:a16="http://schemas.microsoft.com/office/drawing/2014/main" id="{4E917A67-1CB9-4943-B4F0-8A147FA2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346" y="2298357"/>
            <a:ext cx="3365803" cy="3389136"/>
          </a:xfrm>
          <a:prstGeom prst="rect">
            <a:avLst/>
          </a:prstGeom>
        </p:spPr>
      </p:pic>
      <p:pic>
        <p:nvPicPr>
          <p:cNvPr id="3" name="Picture 2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332A8A4F-2BFD-4FAC-BA5A-F03B1170B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4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56" y="2284476"/>
            <a:ext cx="3365803" cy="33891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0737-31A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990 (200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303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3 (500-1200)</a:t>
            </a:r>
          </a:p>
          <a:p>
            <a:r>
              <a:rPr lang="en-US" dirty="0"/>
              <a:t>           After wash count matches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CB534-7EF6-48B9-AF4A-833302900A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97" t="17636" r="58125" b="12265"/>
          <a:stretch/>
        </p:blipFill>
        <p:spPr>
          <a:xfrm>
            <a:off x="230667" y="2308300"/>
            <a:ext cx="4327123" cy="340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16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ree, night sky&#10;&#10;Description automatically generated">
            <a:extLst>
              <a:ext uri="{FF2B5EF4-FFF2-40B4-BE49-F238E27FC236}">
                <a16:creationId xmlns:a16="http://schemas.microsoft.com/office/drawing/2014/main" id="{C90925DC-92C3-491F-BEEF-0F7A18FDA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34" y="2293468"/>
            <a:ext cx="3361989" cy="3396949"/>
          </a:xfrm>
          <a:prstGeom prst="rect">
            <a:avLst/>
          </a:prstGeom>
        </p:spPr>
      </p:pic>
      <p:pic>
        <p:nvPicPr>
          <p:cNvPr id="4" name="Picture 3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6E6AF0D5-99C4-42AE-A117-C3A2A2814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56" y="2274575"/>
            <a:ext cx="3365803" cy="341279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0737-34A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2056 (1457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exceeds CI of stage 3 (500-1200)</a:t>
            </a:r>
          </a:p>
          <a:p>
            <a:r>
              <a:rPr lang="en-US" dirty="0"/>
              <a:t>           After wash count matches (lower end)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326D33-11BC-495C-8DB9-672AA0297C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96" t="17445" r="58443" b="12265"/>
          <a:stretch/>
        </p:blipFill>
        <p:spPr>
          <a:xfrm>
            <a:off x="218620" y="2293468"/>
            <a:ext cx="4257682" cy="339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5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&#10;&#10;Description automatically generated">
            <a:extLst>
              <a:ext uri="{FF2B5EF4-FFF2-40B4-BE49-F238E27FC236}">
                <a16:creationId xmlns:a16="http://schemas.microsoft.com/office/drawing/2014/main" id="{962E7CDE-1459-40D0-AA7A-2790B194C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80" y="2389175"/>
            <a:ext cx="3365803" cy="3400802"/>
          </a:xfrm>
          <a:prstGeom prst="rect">
            <a:avLst/>
          </a:prstGeom>
        </p:spPr>
      </p:pic>
      <p:pic>
        <p:nvPicPr>
          <p:cNvPr id="6" name="Picture 5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41402B44-2EC8-4632-A06A-43E224D8B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81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42" y="2389175"/>
            <a:ext cx="3365803" cy="34008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7986317" y="6100403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0737-35A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2206402" y="1778338"/>
            <a:ext cx="4212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1262 (589 large; 673 exosomes)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6081868" y="1800429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105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5199644" y="5623305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9049472" y="5614069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slightly higher than CI of stage 3 (500-1200)</a:t>
            </a:r>
          </a:p>
          <a:p>
            <a:r>
              <a:rPr lang="en-US" dirty="0"/>
              <a:t>           After wash count slightly lower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2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dark, night sky&#10;&#10;Description automatically generated">
            <a:extLst>
              <a:ext uri="{FF2B5EF4-FFF2-40B4-BE49-F238E27FC236}">
                <a16:creationId xmlns:a16="http://schemas.microsoft.com/office/drawing/2014/main" id="{8F7362D8-39A5-4126-86D6-635135232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238" y="2307361"/>
            <a:ext cx="3360021" cy="3389137"/>
          </a:xfrm>
          <a:prstGeom prst="rect">
            <a:avLst/>
          </a:prstGeom>
        </p:spPr>
      </p:pic>
      <p:pic>
        <p:nvPicPr>
          <p:cNvPr id="6" name="Picture 5" descr="A picture containing outdoor, outdoor object, night, web&#10;&#10;Description automatically generated">
            <a:extLst>
              <a:ext uri="{FF2B5EF4-FFF2-40B4-BE49-F238E27FC236}">
                <a16:creationId xmlns:a16="http://schemas.microsoft.com/office/drawing/2014/main" id="{E097B86E-D644-433C-BF96-8758BE6C6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12" y="2314659"/>
            <a:ext cx="3360020" cy="33891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0737-41A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1222 (200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110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3 (500-1200)</a:t>
            </a:r>
          </a:p>
          <a:p>
            <a:r>
              <a:rPr lang="en-US" dirty="0"/>
              <a:t>           After wash count lower than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73347-A1D8-414F-A8D3-97D9BEBBA4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031" t="17636" r="58906" b="12265"/>
          <a:stretch/>
        </p:blipFill>
        <p:spPr>
          <a:xfrm>
            <a:off x="341208" y="2333972"/>
            <a:ext cx="4172198" cy="33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2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rect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0B09908E-D1AE-4286-B106-0C894BE14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4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01" y="2296563"/>
            <a:ext cx="3354258" cy="3389137"/>
          </a:xfrm>
          <a:prstGeom prst="rect">
            <a:avLst/>
          </a:prstGeom>
        </p:spPr>
      </p:pic>
      <p:pic>
        <p:nvPicPr>
          <p:cNvPr id="3" name="Picture 2" descr="A picture containing outdoor object, night, star, night sky&#10;&#10;Description automatically generated">
            <a:extLst>
              <a:ext uri="{FF2B5EF4-FFF2-40B4-BE49-F238E27FC236}">
                <a16:creationId xmlns:a16="http://schemas.microsoft.com/office/drawing/2014/main" id="{4F66498D-1AE8-4906-9397-23B5D0E4E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573" y="2296561"/>
            <a:ext cx="3354259" cy="33891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0737-43A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1069 (364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3 (500-1200)</a:t>
            </a:r>
          </a:p>
          <a:p>
            <a:r>
              <a:rPr lang="en-US" dirty="0"/>
              <a:t>           After wash count </a:t>
            </a:r>
            <a:r>
              <a:rPr lang="en-US" dirty="0" err="1"/>
              <a:t>matchesCI</a:t>
            </a:r>
            <a:r>
              <a:rPr lang="en-US" dirty="0"/>
              <a:t>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4F83F1-69CC-411C-A0FB-F25BFF039C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97" t="17636" r="58906" b="12265"/>
          <a:stretch/>
        </p:blipFill>
        <p:spPr>
          <a:xfrm>
            <a:off x="202331" y="2296561"/>
            <a:ext cx="4311073" cy="34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8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 object, night&#10;&#10;Description automatically generated">
            <a:extLst>
              <a:ext uri="{FF2B5EF4-FFF2-40B4-BE49-F238E27FC236}">
                <a16:creationId xmlns:a16="http://schemas.microsoft.com/office/drawing/2014/main" id="{613F03C2-3B16-4FF5-B722-C087932F0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466" y="2326416"/>
            <a:ext cx="3365803" cy="3400803"/>
          </a:xfrm>
          <a:prstGeom prst="rect">
            <a:avLst/>
          </a:prstGeom>
        </p:spPr>
      </p:pic>
      <p:pic>
        <p:nvPicPr>
          <p:cNvPr id="21" name="Picture 20" descr="A picture containing star, night sky&#10;&#10;Description automatically generated">
            <a:extLst>
              <a:ext uri="{FF2B5EF4-FFF2-40B4-BE49-F238E27FC236}">
                <a16:creationId xmlns:a16="http://schemas.microsoft.com/office/drawing/2014/main" id="{9AD4CF9F-7C35-4AB9-8CE2-96020306B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55" y="2320174"/>
            <a:ext cx="3365804" cy="340080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0737-47A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2106 (913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357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higher than CI of stage 3 (500-1200)</a:t>
            </a:r>
          </a:p>
          <a:p>
            <a:r>
              <a:rPr lang="en-US" dirty="0"/>
              <a:t>           After wash count matches higher end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0C4E60-ED49-4C03-AF7A-1E25C71D63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43" t="16374" r="58849" b="12028"/>
          <a:stretch/>
        </p:blipFill>
        <p:spPr>
          <a:xfrm>
            <a:off x="96253" y="2189670"/>
            <a:ext cx="4252688" cy="349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6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tar, dark, outdoor object, night sky&#10;&#10;Description automatically generated">
            <a:extLst>
              <a:ext uri="{FF2B5EF4-FFF2-40B4-BE49-F238E27FC236}">
                <a16:creationId xmlns:a16="http://schemas.microsoft.com/office/drawing/2014/main" id="{6B01BDF8-87D0-4356-BCDF-E8F792C89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58" y="2289615"/>
            <a:ext cx="3365801" cy="3394967"/>
          </a:xfrm>
          <a:prstGeom prst="rect">
            <a:avLst/>
          </a:prstGeom>
        </p:spPr>
      </p:pic>
      <p:pic>
        <p:nvPicPr>
          <p:cNvPr id="3" name="Picture 2" descr="A picture containing outdoor object, night&#10;&#10;Description automatically generated">
            <a:extLst>
              <a:ext uri="{FF2B5EF4-FFF2-40B4-BE49-F238E27FC236}">
                <a16:creationId xmlns:a16="http://schemas.microsoft.com/office/drawing/2014/main" id="{928E4CA3-806F-4A02-9F42-5051065D67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97" y="2289615"/>
            <a:ext cx="3365802" cy="34008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0737-48A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787 (165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343585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153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218620" y="5812732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CI of stage 3 (500-1200)</a:t>
            </a:r>
          </a:p>
          <a:p>
            <a:r>
              <a:rPr lang="en-US" dirty="0"/>
              <a:t>           After wash count lower end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3C3E96-5011-4F58-90DE-23387AD5A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188" t="18060" r="58593" b="12027"/>
          <a:stretch/>
        </p:blipFill>
        <p:spPr>
          <a:xfrm>
            <a:off x="285750" y="2300403"/>
            <a:ext cx="4420316" cy="35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98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particles for healthy</a:t>
            </a:r>
            <a:r>
              <a:rPr lang="en-US" sz="4000" b="1" dirty="0"/>
              <a:t>; stage 1 and 3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B38551-D7E2-4344-A70A-74D40600C0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902749"/>
              </p:ext>
            </p:extLst>
          </p:nvPr>
        </p:nvGraphicFramePr>
        <p:xfrm>
          <a:off x="838200" y="1863801"/>
          <a:ext cx="10515599" cy="444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3038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7B66-6738-48BA-A5AC-9026F64AA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Details for plasma lung cancer stage one plasma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FF157-4FDE-40B0-BCFC-8F533B734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samples: all stage one</a:t>
            </a:r>
          </a:p>
          <a:p>
            <a:r>
              <a:rPr lang="en-US" dirty="0"/>
              <a:t>Plasma volume: 20 µl.</a:t>
            </a:r>
          </a:p>
          <a:p>
            <a:r>
              <a:rPr lang="en-US" dirty="0"/>
              <a:t>Type of Cancer: unknown.</a:t>
            </a:r>
          </a:p>
          <a:p>
            <a:r>
              <a:rPr lang="en-US" dirty="0"/>
              <a:t>Concentration: unknown.</a:t>
            </a:r>
          </a:p>
          <a:p>
            <a:r>
              <a:rPr lang="en-US" dirty="0"/>
              <a:t>Size Distribution: unknown.</a:t>
            </a:r>
          </a:p>
          <a:p>
            <a:r>
              <a:rPr lang="en-US" dirty="0"/>
              <a:t>Experimental duration: 60 min.</a:t>
            </a:r>
          </a:p>
          <a:p>
            <a:r>
              <a:rPr lang="en-US" dirty="0"/>
              <a:t>Antibody used: CD9, CD81, and CD63.</a:t>
            </a:r>
          </a:p>
        </p:txBody>
      </p:sp>
    </p:spTree>
    <p:extLst>
      <p:ext uri="{BB962C8B-B14F-4D97-AF65-F5344CB8AC3E}">
        <p14:creationId xmlns:p14="http://schemas.microsoft.com/office/powerpoint/2010/main" val="2173619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0134-F636-4277-BCE7-0EE9A9EF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particles for healthy</a:t>
            </a:r>
            <a:r>
              <a:rPr lang="en-US" sz="4400" b="1" dirty="0"/>
              <a:t>; stage 1 and 3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15D4A-839E-4D9B-9933-677351145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68" t="16000" r="30763" b="12421"/>
          <a:stretch/>
        </p:blipFill>
        <p:spPr>
          <a:xfrm>
            <a:off x="3025541" y="1583991"/>
            <a:ext cx="6140918" cy="49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5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 particles for healthy; stage 1 and 3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A08F82D-4695-42F8-89C0-4FB62065E8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057726"/>
              </p:ext>
            </p:extLst>
          </p:nvPr>
        </p:nvGraphicFramePr>
        <p:xfrm>
          <a:off x="838200" y="1845426"/>
          <a:ext cx="10512547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2494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Large particles for healthy; stage 1 and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BDA5E-D5A1-4169-8CFB-3B2CB4460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8" t="17403" r="31947" b="12281"/>
          <a:stretch/>
        </p:blipFill>
        <p:spPr>
          <a:xfrm>
            <a:off x="2560319" y="1568918"/>
            <a:ext cx="5900287" cy="48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Exosomes before wash for healthy; stage 1 and 3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905766B-726A-4214-9008-08AAF1C050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0879987"/>
              </p:ext>
            </p:extLst>
          </p:nvPr>
        </p:nvGraphicFramePr>
        <p:xfrm>
          <a:off x="838200" y="1845426"/>
          <a:ext cx="10512547" cy="4450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5781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Exosomes before wash for healthy; stage 1 and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14970-69F9-4280-937B-FD6B35424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t="16421" r="31789" b="12982"/>
          <a:stretch/>
        </p:blipFill>
        <p:spPr>
          <a:xfrm>
            <a:off x="3311090" y="1588168"/>
            <a:ext cx="5909911" cy="484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09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Exosomes after wash for healthy; stage 1 and 3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680854C-23B8-4C20-833B-3FD8037C9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766156"/>
              </p:ext>
            </p:extLst>
          </p:nvPr>
        </p:nvGraphicFramePr>
        <p:xfrm>
          <a:off x="838200" y="1863801"/>
          <a:ext cx="10515599" cy="4440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50744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95CD-CA2E-489E-A122-B28B0CE81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Exosomes after wash for healthy; stage 1 and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796E47-0AA0-4026-982E-6C03F7C788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11" t="16842" r="31079" b="12000"/>
          <a:stretch/>
        </p:blipFill>
        <p:spPr>
          <a:xfrm>
            <a:off x="3253338" y="1520792"/>
            <a:ext cx="5938788" cy="48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17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light, dark, outdoor object&#10;&#10;Description automatically generated">
            <a:extLst>
              <a:ext uri="{FF2B5EF4-FFF2-40B4-BE49-F238E27FC236}">
                <a16:creationId xmlns:a16="http://schemas.microsoft.com/office/drawing/2014/main" id="{BFB0B7FA-1439-4602-9A66-7C7A33C0C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3000"/>
                    </a14:imgEffect>
                    <a14:imgEffect>
                      <a14:brightnessContrast brigh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517" y="2281776"/>
            <a:ext cx="3363621" cy="3398598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A029AA2-8ECE-4A36-9638-C5A629A44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2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502" y="2281776"/>
            <a:ext cx="3363621" cy="338110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0737-2A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2251 (185)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1048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exceeds the CI of stage 3 (500-1200)</a:t>
            </a:r>
          </a:p>
          <a:p>
            <a:r>
              <a:rPr lang="en-US" dirty="0"/>
              <a:t>           After wash count exceeds the CI for stage 3 (155-304)	</a:t>
            </a:r>
          </a:p>
          <a:p>
            <a:r>
              <a:rPr lang="en-US" dirty="0"/>
              <a:t>Note: 31 %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B5F52-6ABD-4BE6-AC06-D7B4CC3E39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953" t="17870" r="59297" b="12963"/>
          <a:stretch/>
        </p:blipFill>
        <p:spPr>
          <a:xfrm>
            <a:off x="149415" y="2180298"/>
            <a:ext cx="4344287" cy="352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00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utdoor, star, outdoor object, night sky&#10;&#10;Description automatically generated">
            <a:extLst>
              <a:ext uri="{FF2B5EF4-FFF2-40B4-BE49-F238E27FC236}">
                <a16:creationId xmlns:a16="http://schemas.microsoft.com/office/drawing/2014/main" id="{8A545FAB-C45D-4CD8-92C3-9324DA8C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38" y="2319895"/>
            <a:ext cx="3363621" cy="3398598"/>
          </a:xfrm>
          <a:prstGeom prst="rect">
            <a:avLst/>
          </a:prstGeom>
        </p:spPr>
      </p:pic>
      <p:pic>
        <p:nvPicPr>
          <p:cNvPr id="3" name="Picture 2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3ED5FB21-2F62-417C-885C-6EDB4783F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96" y="2305333"/>
            <a:ext cx="3363622" cy="33985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0737-13A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501 (132)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slightly lower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8F2FD-9C6B-46EA-A0C1-2686FA8330D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188" t="18005" r="58593" b="12731"/>
          <a:stretch/>
        </p:blipFill>
        <p:spPr>
          <a:xfrm>
            <a:off x="94672" y="2279748"/>
            <a:ext cx="4298149" cy="343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6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ree, outdoor, outdoor object, star&#10;&#10;Description automatically generated">
            <a:extLst>
              <a:ext uri="{FF2B5EF4-FFF2-40B4-BE49-F238E27FC236}">
                <a16:creationId xmlns:a16="http://schemas.microsoft.com/office/drawing/2014/main" id="{0D80665B-6F65-46E0-AB0B-ECF3A78F9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789" y="2281775"/>
            <a:ext cx="3363621" cy="3404569"/>
          </a:xfrm>
          <a:prstGeom prst="rect">
            <a:avLst/>
          </a:prstGeom>
        </p:spPr>
      </p:pic>
      <p:pic>
        <p:nvPicPr>
          <p:cNvPr id="7" name="Picture 6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1FCC23A6-6E2E-4447-9A3A-4BEBB1D83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998" y="2281776"/>
            <a:ext cx="3363621" cy="34045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0737-17A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1042 (329)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slightly lower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EB8F3-25C6-495C-823C-53971A95A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53" t="17870" r="58438" b="12500"/>
          <a:stretch/>
        </p:blipFill>
        <p:spPr>
          <a:xfrm>
            <a:off x="166800" y="2269402"/>
            <a:ext cx="4412805" cy="350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04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40D98089-D950-4085-B835-63E766C0E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1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77" y="2290738"/>
            <a:ext cx="3375321" cy="3404570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87C455B-DD2A-40B4-8AE2-BEF30A1F2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42000"/>
                    </a14:imgEffect>
                    <a14:imgEffect>
                      <a14:brightnessContrast bright="56000" contras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86" y="2308368"/>
            <a:ext cx="3363622" cy="33869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0737-19A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1027 (145)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362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slightly lower CI for stage 3 (155-304)	</a:t>
            </a:r>
          </a:p>
          <a:p>
            <a:r>
              <a:rPr lang="en-US" dirty="0"/>
              <a:t>Note: 2.4 %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715471-68A9-469C-BA5A-C1937FA08C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41" t="17261" r="58515" b="13426"/>
          <a:stretch/>
        </p:blipFill>
        <p:spPr>
          <a:xfrm>
            <a:off x="177666" y="2290738"/>
            <a:ext cx="4343327" cy="340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night, night sky&#10;&#10;Description automatically generated">
            <a:extLst>
              <a:ext uri="{FF2B5EF4-FFF2-40B4-BE49-F238E27FC236}">
                <a16:creationId xmlns:a16="http://schemas.microsoft.com/office/drawing/2014/main" id="{53033112-BBAB-4944-9254-F3EAD3105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52" y="2328702"/>
            <a:ext cx="3363622" cy="3398599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0B818341-4849-4675-9ACB-EEC54CCAC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37" y="2321276"/>
            <a:ext cx="3363622" cy="33985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0737-24A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525 (188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109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matches the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F88982-6338-4B0B-A833-5CEE524F80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09" t="16435" r="59454" b="12500"/>
          <a:stretch/>
        </p:blipFill>
        <p:spPr>
          <a:xfrm>
            <a:off x="197504" y="2239918"/>
            <a:ext cx="4126073" cy="34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nature, outdoor object&#10;&#10;Description automatically generated">
            <a:extLst>
              <a:ext uri="{FF2B5EF4-FFF2-40B4-BE49-F238E27FC236}">
                <a16:creationId xmlns:a16="http://schemas.microsoft.com/office/drawing/2014/main" id="{1443929E-7525-4678-86EE-EF188BC70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621" y="2321277"/>
            <a:ext cx="3363620" cy="3398597"/>
          </a:xfrm>
          <a:prstGeom prst="rect">
            <a:avLst/>
          </a:prstGeom>
        </p:spPr>
      </p:pic>
      <p:pic>
        <p:nvPicPr>
          <p:cNvPr id="19" name="Picture 18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E04E5C5E-3128-4CED-9E8A-87D850DBDC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638" y="2321276"/>
            <a:ext cx="3363621" cy="339859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0737-25A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863 (247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166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matches the CI for stage 3 (155-304)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36327-31EA-46D1-A456-3392E77B32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66" t="17406" r="59219" b="12963"/>
          <a:stretch/>
        </p:blipFill>
        <p:spPr>
          <a:xfrm>
            <a:off x="311819" y="2321275"/>
            <a:ext cx="4123850" cy="339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0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E1C0EEE0-E8EA-4C39-8B9C-BC96DEA7F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52" y="2305564"/>
            <a:ext cx="3375122" cy="3398601"/>
          </a:xfrm>
          <a:prstGeom prst="rect">
            <a:avLst/>
          </a:prstGeom>
        </p:spPr>
      </p:pic>
      <p:pic>
        <p:nvPicPr>
          <p:cNvPr id="6" name="Picture 5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F0504C68-CE5A-4D71-8EC1-B341D53A82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840" y="2305564"/>
            <a:ext cx="3375122" cy="33986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1" y="506283"/>
            <a:ext cx="11336518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0737-27A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06066" y="1687641"/>
            <a:ext cx="3090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712 (375 large)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296871" y="1687641"/>
            <a:ext cx="21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7359" y="5568102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49289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Before wash count matches the CI of stage 3 (500-1200)</a:t>
            </a:r>
          </a:p>
          <a:p>
            <a:r>
              <a:rPr lang="en-US" dirty="0"/>
              <a:t>           After wash count matches the CI for stage 3 (155-304)	</a:t>
            </a:r>
          </a:p>
          <a:p>
            <a:r>
              <a:rPr lang="en-US" dirty="0"/>
              <a:t>Note: 4 %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1A73A-DF66-4AAE-8698-07B36A5BBC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22" t="18017" r="58984" b="12499"/>
          <a:stretch/>
        </p:blipFill>
        <p:spPr>
          <a:xfrm>
            <a:off x="281925" y="2304331"/>
            <a:ext cx="4219575" cy="34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1206</Words>
  <Application>Microsoft Office PowerPoint</Application>
  <PresentationFormat>Widescreen</PresentationFormat>
  <Paragraphs>206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Monitoring particle and exosome count of cancer patient plasma  pre-treatment</vt:lpstr>
      <vt:lpstr>Experimental Details for plasma lung cancer stage one plasma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particles for healthy; stage 1 and 3</vt:lpstr>
      <vt:lpstr>All particles for healthy; stage 1 and 3</vt:lpstr>
      <vt:lpstr>Large particles for healthy; stage 1 and 3</vt:lpstr>
      <vt:lpstr>Large particles for healthy; stage 1 and 3</vt:lpstr>
      <vt:lpstr>Exosomes before wash for healthy; stage 1 and 3</vt:lpstr>
      <vt:lpstr>Exosomes before wash for healthy; stage 1 and 3</vt:lpstr>
      <vt:lpstr>Exosomes after wash for healthy; stage 1 and 3</vt:lpstr>
      <vt:lpstr>Exosomes after wash for healthy; stage 1 and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Monitoring particle and exosome count of cancer patient plasma  pre-treatment</dc:title>
  <dc:creator>nareg ohannesian</dc:creator>
  <cp:lastModifiedBy>nareg ohannesian</cp:lastModifiedBy>
  <cp:revision>70</cp:revision>
  <dcterms:created xsi:type="dcterms:W3CDTF">2022-01-06T21:46:26Z</dcterms:created>
  <dcterms:modified xsi:type="dcterms:W3CDTF">2022-01-20T04:16:54Z</dcterms:modified>
</cp:coreProperties>
</file>